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Outfit Ext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C"/>
    <a:srgbClr val="EEEEF4"/>
    <a:srgbClr val="F8F7FA"/>
    <a:srgbClr val="D1D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49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BDCD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1E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474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Sentiment Analysis Web Application using Streamlit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386655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introduces our </a:t>
            </a:r>
            <a:r>
              <a:rPr lang="en-US" sz="2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 Analysis Web Application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a powerful tool designed to discover the mood behind the words, instantly analyze the emotion behind articles, tweets, and posts.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574196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Name: Jahnavi Naidu (23BCE8395)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613724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Name: Deva Mohitha (23BCE9166)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03581-0E78-15CD-4393-3D56A34FA1A8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683" y="352425"/>
            <a:ext cx="4609624" cy="40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 Illustrative Example Output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12683" y="791960"/>
            <a:ext cx="13605034" cy="879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fully grasp the tool's practical utility, let us consider a sample article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text: "</a:t>
            </a:r>
            <a:r>
              <a:rPr lang="en-US" sz="2000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tool analyzes text like“The climate movement is growing stronger worldwide” to provide insights."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2823" y="2278856"/>
            <a:ext cx="328112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4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+0.6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1512214" y="2695337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Polarity Score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72823" y="2972395"/>
            <a:ext cx="3281124" cy="41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Shows strong positive sentiment, reflecting an affirmative statement.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206873" y="2259926"/>
            <a:ext cx="328112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4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0.7</a:t>
            </a:r>
            <a:endParaRPr lang="en-US" sz="4000" dirty="0"/>
          </a:p>
        </p:txBody>
      </p:sp>
      <p:sp>
        <p:nvSpPr>
          <p:cNvPr id="8" name="Text 6"/>
          <p:cNvSpPr/>
          <p:nvPr/>
        </p:nvSpPr>
        <p:spPr>
          <a:xfrm>
            <a:off x="5046263" y="2676407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Subjectivity Score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206873" y="2953465"/>
            <a:ext cx="3281124" cy="41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Indicates the text is opinion-based rather than purely factual.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61892" y="4354651"/>
            <a:ext cx="328112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5001283" y="4771132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Word Count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161892" y="5048190"/>
            <a:ext cx="328112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Shows the length of the text.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58930" y="4331851"/>
            <a:ext cx="328124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1.2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1498321" y="4748332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Avg. Syllables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70962" y="5025390"/>
            <a:ext cx="328124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Measures words’ complexity to reflect </a:t>
            </a:r>
          </a:p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linguistic difficulty.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72704" y="5900261"/>
            <a:ext cx="328124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0</a:t>
            </a:r>
            <a:endParaRPr lang="en-US" sz="3600" dirty="0"/>
          </a:p>
        </p:txBody>
      </p:sp>
      <p:sp>
        <p:nvSpPr>
          <p:cNvPr id="17" name="Text 15"/>
          <p:cNvSpPr/>
          <p:nvPr/>
        </p:nvSpPr>
        <p:spPr>
          <a:xfrm>
            <a:off x="1512094" y="6316741"/>
            <a:ext cx="1602343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Personal Pronouns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72704" y="6593800"/>
            <a:ext cx="3281243" cy="410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Indicates an objective tone, focusing less on individual perspectives.</a:t>
            </a:r>
            <a:endParaRPr lang="en-US" sz="14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rcRect r="11730"/>
          <a:stretch>
            <a:fillRect/>
          </a:stretch>
        </p:blipFill>
        <p:spPr>
          <a:xfrm>
            <a:off x="7098456" y="3369602"/>
            <a:ext cx="7435691" cy="3434596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670962" y="7437640"/>
            <a:ext cx="1360503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visualisation Clearly presents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polarity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subjectivity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as distinct bars, making the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positive sentiment 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and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subjective angle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immediately apparent, while showing the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degree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nature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 the opinion.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17E6A3-04CC-D35A-4FD6-4B4B972580E2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714613"/>
            <a:ext cx="7200067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Broad Applications Across Sectors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21876" y="1639491"/>
            <a:ext cx="1318664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versatile application offers a wide spectrum of practical uses across various industries and domains,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proving its value as a powerful analytical tool.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76" y="2131219"/>
            <a:ext cx="360878" cy="3608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876" y="2717602"/>
            <a:ext cx="225587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Content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1876" y="3107769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study the overall tone and sentiment of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blogs, news articles, or academic research papers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offering insights into communicative intent.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952" y="2131219"/>
            <a:ext cx="360878" cy="3608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7952" y="2717602"/>
            <a:ext cx="254234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Social Media Monitoring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27952" y="3107769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track public mood and sentiment around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trending topics, brands, or events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crucial for reputation management and market analysis.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6" y="4046101"/>
            <a:ext cx="360878" cy="3608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1876" y="4632484"/>
            <a:ext cx="225587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Business Intelligence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21876" y="5022652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organisations to effectively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analyse customer reviews or feedback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gaining actionable insights into product performance and service satisfaction.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952" y="4046101"/>
            <a:ext cx="360878" cy="3608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7952" y="4632484"/>
            <a:ext cx="225587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Political Analysis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27952" y="5022652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evaluate public sentiment and perception toward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policies, political figures, or electoral campaigns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aiding strategic communication.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76" y="5960983"/>
            <a:ext cx="360878" cy="36087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21876" y="6547366"/>
            <a:ext cx="225587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Educational Tool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21876" y="6937534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academics and researchers, serving as an effective educational resource to teach complex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NLP concepts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through hands-on, practical exploration.</a:t>
            </a:r>
            <a:endParaRPr lang="en-US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7952" y="5960983"/>
            <a:ext cx="360878" cy="36087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27952" y="6547366"/>
            <a:ext cx="225587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Journalism &amp; Media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27952" y="6937534"/>
            <a:ext cx="6480572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help journalists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 potential biases in reporting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identify prevailing narratives, enhancing objective news delivery.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A2A6B3-64AB-948C-32B5-C26ACBE9DBFE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D1D2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210" y="369332"/>
            <a:ext cx="4634032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537210" y="1270873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Python-based Sentiment Analysis Web App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7210" y="1532573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Unlike backend scripts → a </a:t>
            </a: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fully functional web tool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7210" y="1794272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with: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37210" y="2055971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Interactive UI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7210" y="2317671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Pytesseract (OCR)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Reads text from images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7210" y="2579370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Newspaper3k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→ Web scraping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7210" y="2841069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innovation: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Handles both </a:t>
            </a: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plain text + image text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7210" y="3102769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Combines </a:t>
            </a: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NLP + OCR + Data Visualisation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one dashboard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7210" y="3364468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Offers a </a:t>
            </a: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simple, user-friendly, and powerful analysis tool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3730347"/>
            <a:ext cx="6614160" cy="455807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02868" y="6566541"/>
            <a:ext cx="1807470" cy="24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Ingest</a:t>
            </a:r>
            <a:endParaRPr lang="en-US" sz="20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5" y="5405389"/>
            <a:ext cx="428025" cy="42802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243090" y="4652466"/>
            <a:ext cx="1866190" cy="24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Preprocess</a:t>
            </a:r>
            <a:endParaRPr lang="en-US" sz="20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745" y="5666350"/>
            <a:ext cx="428025" cy="42802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495866" y="7127120"/>
            <a:ext cx="1807470" cy="24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Analyse</a:t>
            </a:r>
            <a:endParaRPr lang="en-US" sz="20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840" y="5927312"/>
            <a:ext cx="428025" cy="42802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100291" y="4915567"/>
            <a:ext cx="1807470" cy="481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gana</a:t>
            </a:r>
            <a:endParaRPr lang="en-US" sz="20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877" y="6207535"/>
            <a:ext cx="428025" cy="42802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37210" y="8439507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104" y="1301115"/>
            <a:ext cx="3539252" cy="1823204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113855" y="1445741"/>
            <a:ext cx="994948" cy="13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Ingestion</a:t>
            </a:r>
            <a:endParaRPr lang="en-US" sz="1400" dirty="0"/>
          </a:p>
        </p:txBody>
      </p:sp>
      <p:sp>
        <p:nvSpPr>
          <p:cNvPr id="24" name="Text 16"/>
          <p:cNvSpPr/>
          <p:nvPr/>
        </p:nvSpPr>
        <p:spPr>
          <a:xfrm>
            <a:off x="9700249" y="2844435"/>
            <a:ext cx="994948" cy="13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OCR Extraction</a:t>
            </a:r>
            <a:endParaRPr lang="en-US" sz="1400" dirty="0"/>
          </a:p>
        </p:txBody>
      </p:sp>
      <p:sp>
        <p:nvSpPr>
          <p:cNvPr id="25" name="Text 17"/>
          <p:cNvSpPr/>
          <p:nvPr/>
        </p:nvSpPr>
        <p:spPr>
          <a:xfrm>
            <a:off x="10296256" y="1445741"/>
            <a:ext cx="994948" cy="13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Scraping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10882650" y="2772037"/>
            <a:ext cx="994948" cy="270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NLP Analysis</a:t>
            </a:r>
            <a:endParaRPr lang="en-US" sz="1400" dirty="0"/>
          </a:p>
        </p:txBody>
      </p:sp>
      <p:sp>
        <p:nvSpPr>
          <p:cNvPr id="27" name="Text 19"/>
          <p:cNvSpPr/>
          <p:nvPr/>
        </p:nvSpPr>
        <p:spPr>
          <a:xfrm>
            <a:off x="11478657" y="1445741"/>
            <a:ext cx="994948" cy="13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Visualisation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7486650" y="3275409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29" name="Text 21"/>
          <p:cNvSpPr/>
          <p:nvPr/>
        </p:nvSpPr>
        <p:spPr>
          <a:xfrm>
            <a:off x="7486650" y="3611047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30" name="Text 22"/>
          <p:cNvSpPr/>
          <p:nvPr/>
        </p:nvSpPr>
        <p:spPr>
          <a:xfrm>
            <a:off x="7486650" y="3946684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SOLUTION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</a:t>
            </a:r>
            <a:endParaRPr lang="en-US" sz="1600" dirty="0"/>
          </a:p>
        </p:txBody>
      </p:sp>
      <p:sp>
        <p:nvSpPr>
          <p:cNvPr id="31" name="Text 23"/>
          <p:cNvSpPr/>
          <p:nvPr/>
        </p:nvSpPr>
        <p:spPr>
          <a:xfrm>
            <a:off x="7486650" y="4282321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Keyword Filtering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Analyze by keywords or topics.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7486650" y="4579807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 &amp; Image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OCR extracts text from images.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7486650" y="4854029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Multi-Metric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Polarity, subjectivity, word count, pronouns.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7486650" y="5128251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Results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Instant analysis display.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7479030" y="5425736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Visualisation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Bar charts for trends.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486650" y="5665573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Easy for anyone to use.</a:t>
            </a:r>
            <a:endParaRPr lang="en-US" sz="1600" dirty="0"/>
          </a:p>
        </p:txBody>
      </p:sp>
      <p:sp>
        <p:nvSpPr>
          <p:cNvPr id="37" name="Text 29"/>
          <p:cNvSpPr/>
          <p:nvPr/>
        </p:nvSpPr>
        <p:spPr>
          <a:xfrm>
            <a:off x="7486650" y="5959911"/>
            <a:ext cx="6614160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Insights</a:t>
            </a:r>
            <a:r>
              <a:rPr lang="en-US" sz="160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Understand sentiment and patterns quickly.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0304" y="418981"/>
            <a:ext cx="5949672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Robust Architecture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609362" y="1380649"/>
            <a:ext cx="13411676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application's architecture is designed for seamless data flow, from diverse inputs to insightful visualisations. It integrates powerful libraries to ensure efficient processing and a user-friendly experience.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9362" y="2005370"/>
            <a:ext cx="1341167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streamlined process enables comprehensive sentiment analysis across various content types,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delivering actionable insights directly through the interactive Streamlit interface.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59" y="2626162"/>
            <a:ext cx="9378760" cy="54904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332851" y="2591872"/>
            <a:ext cx="169568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332851" y="2972753"/>
            <a:ext cx="1695688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362" y="7567613"/>
            <a:ext cx="1341167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4FDD6B-C63C-4563-5815-8021DDF9278C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643" y="394335"/>
            <a:ext cx="5057061" cy="448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Unpacking Sentiment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3643" y="1129189"/>
            <a:ext cx="1348311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core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NLP technique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73643" y="1649135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Classifies text as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Positive, Negative, or Neutral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73643" y="1928813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identify the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 mood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sentiment of content.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3643" y="2208490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decision-making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by revealing public opinion trends.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73643" y="2567107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73643" y="2925723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Applications: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73643" y="3284339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 feedback &amp; reviews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73643" y="3564017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 opinion &amp; surveys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73643" y="3843695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News &amp; media reporting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73643" y="4123372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uncover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trends, attitudes, and emotions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digital content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73643" y="4403050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Empowers organizations to make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decisions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73643" y="4682728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bias &amp; tone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text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73643" y="4962406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 research &amp; brand tracking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73643" y="5321022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73643" y="5679638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Why is it useful?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573643" y="5959316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find trends, emotions, and attitudes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hidden in digital content.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73643" y="6238994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Lets companies make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better decisions based on real data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573643" y="6518672"/>
            <a:ext cx="8503206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 research and brand monitoring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by showing what people think.</a:t>
            </a:r>
            <a:endParaRPr lang="en-US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189" y="1345029"/>
            <a:ext cx="4012727" cy="2232700"/>
          </a:xfrm>
          <a:prstGeom prst="rect">
            <a:avLst/>
          </a:prstGeom>
        </p:spPr>
      </p:pic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042" y="3564017"/>
            <a:ext cx="3555833" cy="355583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73643" y="7088743"/>
            <a:ext cx="725828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24" name="Text 20"/>
          <p:cNvSpPr/>
          <p:nvPr/>
        </p:nvSpPr>
        <p:spPr>
          <a:xfrm>
            <a:off x="8189357" y="7088743"/>
            <a:ext cx="5874901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25" name="Text 21"/>
          <p:cNvSpPr/>
          <p:nvPr/>
        </p:nvSpPr>
        <p:spPr>
          <a:xfrm>
            <a:off x="573643" y="7608689"/>
            <a:ext cx="1348311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0E5008-A944-FEB9-9342-4A63D9B333F9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450" y="404217"/>
            <a:ext cx="7967901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Broad Applications Across Sectors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074450" y="1746466"/>
            <a:ext cx="7967901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Sentiment Analysis Web Application provides valuable insights for a wide range of users and industries, transforming how digital content is understood and utilised.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074450" y="3143258"/>
            <a:ext cx="183773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 Students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074450" y="3461155"/>
            <a:ext cx="796790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Aids in studying how news and media outlets frame and present critical issues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academic research.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84" y="4174392"/>
            <a:ext cx="367546" cy="36754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4450" y="4351224"/>
            <a:ext cx="183773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 Businesses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074450" y="4669121"/>
            <a:ext cx="796790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track public sentiment and customer feedback about products, services,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and brand perception.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905" y="5561115"/>
            <a:ext cx="367546" cy="3675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38355" y="5737947"/>
            <a:ext cx="183773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 Researchers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6038355" y="6055844"/>
            <a:ext cx="796790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Facilitates easier identification and analysis of public opinion trends across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various topics and datasets.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6038355" y="6971736"/>
            <a:ext cx="1837730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 Casual Users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6038355" y="7289633"/>
            <a:ext cx="796790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Offers an engaging and intuitive way to explore and analyse the emotional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tone of favourite topics.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6E740-2D54-060A-231C-EE0AE289B85D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694" y="1509951"/>
            <a:ext cx="95084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Driving Motivation: Bridging the Gap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57694" y="2824520"/>
            <a:ext cx="4215289" cy="3895130"/>
          </a:xfrm>
          <a:prstGeom prst="roundRect">
            <a:avLst>
              <a:gd name="adj" fmla="val 28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57694" y="280166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2567682" y="252686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E4C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76" y="2675692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8912" y="3320653"/>
            <a:ext cx="25418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Information Overload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78912" y="3749873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Opinions shape public behaviour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78912" y="4136827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Huge volume of online content daily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78912" y="4523780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analysis is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impossible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78912" y="4910733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Need for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978912" y="5297686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make sense of vast information quickly.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5171341" y="2824520"/>
            <a:ext cx="4215408" cy="3895130"/>
          </a:xfrm>
          <a:prstGeom prst="roundRect">
            <a:avLst>
              <a:gd name="adj" fmla="val 28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171341" y="2801660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5" name="Shape 12"/>
          <p:cNvSpPr/>
          <p:nvPr/>
        </p:nvSpPr>
        <p:spPr>
          <a:xfrm>
            <a:off x="6981329" y="252686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E4CE6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922" y="2675692"/>
            <a:ext cx="238125" cy="29765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392559" y="33206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Tooling Limitations</a:t>
            </a:r>
            <a:endParaRPr lang="en-US" sz="2400" dirty="0"/>
          </a:p>
        </p:txBody>
      </p:sp>
      <p:sp>
        <p:nvSpPr>
          <p:cNvPr id="18" name="Text 14"/>
          <p:cNvSpPr/>
          <p:nvPr/>
        </p:nvSpPr>
        <p:spPr>
          <a:xfrm>
            <a:off x="5392559" y="3749873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are too hard for non-technical users.</a:t>
            </a: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5392559" y="4454366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Current tools miss a lot of valuable information.</a:t>
            </a: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5392559" y="5158859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Images are common in online communication.</a:t>
            </a: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5392559" y="5863352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Tools need to handle both text and images.</a:t>
            </a:r>
            <a:endParaRPr lang="en-US" dirty="0"/>
          </a:p>
        </p:txBody>
      </p:sp>
      <p:sp>
        <p:nvSpPr>
          <p:cNvPr id="22" name="Shape 18"/>
          <p:cNvSpPr/>
          <p:nvPr/>
        </p:nvSpPr>
        <p:spPr>
          <a:xfrm>
            <a:off x="9585107" y="2824520"/>
            <a:ext cx="4215289" cy="3895130"/>
          </a:xfrm>
          <a:prstGeom prst="roundRect">
            <a:avLst>
              <a:gd name="adj" fmla="val 28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9585107" y="280166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24" name="Shape 20"/>
          <p:cNvSpPr/>
          <p:nvPr/>
        </p:nvSpPr>
        <p:spPr>
          <a:xfrm>
            <a:off x="11395095" y="252686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5E4CE6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688" y="2675692"/>
            <a:ext cx="238125" cy="297656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06325" y="3320653"/>
            <a:ext cx="36266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Need for a Holistic Solution</a:t>
            </a:r>
            <a:endParaRPr lang="en-US" sz="2400" dirty="0"/>
          </a:p>
        </p:txBody>
      </p:sp>
      <p:sp>
        <p:nvSpPr>
          <p:cNvPr id="27" name="Text 22"/>
          <p:cNvSpPr/>
          <p:nvPr/>
        </p:nvSpPr>
        <p:spPr>
          <a:xfrm>
            <a:off x="9806325" y="3749873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There’s a need for a simple and accessible sentiment analysis tool.</a:t>
            </a:r>
            <a:endParaRPr lang="en-US" dirty="0"/>
          </a:p>
        </p:txBody>
      </p:sp>
      <p:sp>
        <p:nvSpPr>
          <p:cNvPr id="28" name="Text 23"/>
          <p:cNvSpPr/>
          <p:nvPr/>
        </p:nvSpPr>
        <p:spPr>
          <a:xfrm>
            <a:off x="9806325" y="4701422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Multi-dimensional analysis ensures broader coverage.</a:t>
            </a:r>
            <a:endParaRPr lang="en-US" dirty="0"/>
          </a:p>
        </p:txBody>
      </p:sp>
      <p:sp>
        <p:nvSpPr>
          <p:cNvPr id="29" name="Text 24"/>
          <p:cNvSpPr/>
          <p:nvPr/>
        </p:nvSpPr>
        <p:spPr>
          <a:xfrm>
            <a:off x="9806322" y="5336501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make sentiment analysis more accurate and inclusive.</a:t>
            </a:r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9806325" y="5951341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deeper, more meaningful insights.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8E120B-8B5B-539D-F24D-D790D119C949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47" y="488990"/>
            <a:ext cx="6044684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Robust Technology Stack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99247" y="1400294"/>
            <a:ext cx="13207841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application is powered by a sophisticated yet accessible suite of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modern, open-source technologies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each selected for its specific strengths in delivering a seamless and powerful sentiment analysis experience.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2169438"/>
            <a:ext cx="444579" cy="4445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9247" y="2836307"/>
            <a:ext cx="222289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Streamlit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99247" y="3220760"/>
            <a:ext cx="6492716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the interactive front-end, enabling users to input keywords, analyse articles, and view results in real-time with a clean interface.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253" y="2169438"/>
            <a:ext cx="444579" cy="4445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14253" y="2836307"/>
            <a:ext cx="222289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Pytesseract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14253" y="3220760"/>
            <a:ext cx="6492835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Optical Character Recognition (OCR) engine used to extract meaningful text content from images, expanding the scope of analysis.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7" y="4145518"/>
            <a:ext cx="444579" cy="4445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9247" y="4812387"/>
            <a:ext cx="222289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Newspaper3k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99247" y="5196840"/>
            <a:ext cx="6492716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Manages the efficient scraping and cleaning of raw text from online news articles, preparing them for sentiment processing.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53" y="4145518"/>
            <a:ext cx="444579" cy="4445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14253" y="4812387"/>
            <a:ext cx="2379464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TextBlob (NLP MODEL)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14253" y="5196840"/>
            <a:ext cx="6492835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core sentiment analysis library, providing measures such as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polarity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(positive 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↔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negative) and </a:t>
            </a: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subjectivity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(fact 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↔</a:t>
            </a: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opinion).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47" y="6121598"/>
            <a:ext cx="444579" cy="44457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99247" y="6788468"/>
            <a:ext cx="222289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Matplotlib &amp; Seaborn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99247" y="7172920"/>
            <a:ext cx="6492716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Achieve sophisticated data visualisation, presenting analytical results clearly through interactive and insightful bar charts.</a:t>
            </a:r>
            <a:endParaRPr lang="en-US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253" y="6121598"/>
            <a:ext cx="444579" cy="44457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14253" y="6788468"/>
            <a:ext cx="252769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Excel Dataset(CSV FILE)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14253" y="7172920"/>
            <a:ext cx="6492835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a collection of sample articles for quick offline access and provides a convenient source for pre-defined content.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EDD9E-3C95-9CB3-22FA-FAF836D3FA9F}"/>
              </a:ext>
            </a:extLst>
          </p:cNvPr>
          <p:cNvSpPr/>
          <p:nvPr/>
        </p:nvSpPr>
        <p:spPr>
          <a:xfrm>
            <a:off x="12717379" y="7742038"/>
            <a:ext cx="1913021" cy="487561"/>
          </a:xfrm>
          <a:prstGeom prst="rect">
            <a:avLst/>
          </a:prstGeom>
          <a:solidFill>
            <a:srgbClr val="E7E7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764"/>
            <a:ext cx="66735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 That Stand Out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1796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app is designed with key features that make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 analysis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easier,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more accurate,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  <a:r>
              <a:rPr lang="en-US" b="1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</a:t>
            </a:r>
            <a:r>
              <a:rPr lang="en-US" i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2720459"/>
            <a:ext cx="13042821" cy="4346258"/>
          </a:xfrm>
          <a:prstGeom prst="roundRect">
            <a:avLst>
              <a:gd name="adj" fmla="val 19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28079"/>
            <a:ext cx="6513790" cy="2165509"/>
          </a:xfrm>
          <a:prstGeom prst="roundRect">
            <a:avLst>
              <a:gd name="adj" fmla="val 3849"/>
            </a:avLst>
          </a:prstGeom>
          <a:solidFill>
            <a:srgbClr val="5CC97B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2926437"/>
            <a:ext cx="28432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Keyword &amp; Live Scraping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99768" y="3355658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Enter keywords like “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climate”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“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mental health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” to filter relevant articles.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99768" y="4060150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live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scraping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via newspaper3k for real-time content analysis.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315199" y="2728079"/>
            <a:ext cx="6769537" cy="21655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2728079"/>
            <a:ext cx="22860" cy="2165509"/>
          </a:xfrm>
          <a:prstGeom prst="roundRect">
            <a:avLst>
              <a:gd name="adj" fmla="val 364651"/>
            </a:avLst>
          </a:prstGeom>
          <a:solidFill>
            <a:srgbClr val="42AF61"/>
          </a:solidFill>
          <a:ln/>
        </p:spPr>
      </p:sp>
      <p:sp>
        <p:nvSpPr>
          <p:cNvPr id="11" name="Text 9"/>
          <p:cNvSpPr/>
          <p:nvPr/>
        </p:nvSpPr>
        <p:spPr>
          <a:xfrm>
            <a:off x="7811333" y="2926437"/>
            <a:ext cx="25441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Image Text Extraction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811333" y="3355658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Extract text from images using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Pytesseract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811333" y="3742611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image-based 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is included in analysis.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811333" y="4129564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Expands the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scope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of data for more complete insights.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7067193" y="3562767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42AF61"/>
            </a:solidFill>
            <a:prstDash val="solid"/>
          </a:ln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56" y="3655755"/>
            <a:ext cx="248007" cy="310039"/>
          </a:xfrm>
          <a:prstGeom prst="rect">
            <a:avLst/>
          </a:prstGeom>
        </p:spPr>
      </p:pic>
      <p:sp>
        <p:nvSpPr>
          <p:cNvPr id="17" name="Shape 14"/>
          <p:cNvSpPr/>
          <p:nvPr/>
        </p:nvSpPr>
        <p:spPr>
          <a:xfrm>
            <a:off x="801410" y="4893588"/>
            <a:ext cx="6513790" cy="21655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8" name="Shape 15"/>
          <p:cNvSpPr/>
          <p:nvPr/>
        </p:nvSpPr>
        <p:spPr>
          <a:xfrm>
            <a:off x="801410" y="4893588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42AF61"/>
          </a:solidFill>
          <a:ln/>
        </p:spPr>
      </p:sp>
      <p:sp>
        <p:nvSpPr>
          <p:cNvPr id="19" name="Text 16"/>
          <p:cNvSpPr/>
          <p:nvPr/>
        </p:nvSpPr>
        <p:spPr>
          <a:xfrm>
            <a:off x="999768" y="50919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Multi-Metric Analysis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999768" y="5521166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Measures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 polarity, subjectivity, word count, syllable complexity,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pronoun usage.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999768" y="6225659"/>
            <a:ext cx="58192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detailed insights into both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emotional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and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structural</a:t>
            </a: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aspects of text.</a:t>
            </a: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7315200" y="4893588"/>
            <a:ext cx="6769536" cy="21655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3" name="Shape 20"/>
          <p:cNvSpPr/>
          <p:nvPr/>
        </p:nvSpPr>
        <p:spPr>
          <a:xfrm>
            <a:off x="7315200" y="4893588"/>
            <a:ext cx="22860" cy="2165509"/>
          </a:xfrm>
          <a:prstGeom prst="roundRect">
            <a:avLst>
              <a:gd name="adj" fmla="val 364651"/>
            </a:avLst>
          </a:prstGeom>
          <a:solidFill>
            <a:srgbClr val="42AF61"/>
          </a:solidFill>
          <a:ln/>
        </p:spPr>
      </p:sp>
      <p:sp>
        <p:nvSpPr>
          <p:cNvPr id="24" name="Shape 21"/>
          <p:cNvSpPr/>
          <p:nvPr/>
        </p:nvSpPr>
        <p:spPr>
          <a:xfrm>
            <a:off x="7315200" y="4893588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42AF61"/>
          </a:solidFill>
          <a:ln/>
        </p:spPr>
      </p:sp>
      <p:sp>
        <p:nvSpPr>
          <p:cNvPr id="25" name="Text 22"/>
          <p:cNvSpPr/>
          <p:nvPr/>
        </p:nvSpPr>
        <p:spPr>
          <a:xfrm>
            <a:off x="7811333" y="5091946"/>
            <a:ext cx="28313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Visualisation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7811333" y="5521166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Results shown through interactive </a:t>
            </a:r>
            <a:r>
              <a:rPr lang="en-US" b="1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bar charts.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7811333" y="5908119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Makes complex data easy to understand at a glance.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7811333" y="6295073"/>
            <a:ext cx="58192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Helps users quickly identify key trends and patterns.</a:t>
            </a: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7067193" y="5728275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42AF61"/>
            </a:solidFill>
            <a:prstDash val="solid"/>
          </a:ln>
        </p:spPr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56" y="5821263"/>
            <a:ext cx="248007" cy="310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E2764C1-6399-CDB5-314F-89B3ACDB102E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556"/>
            <a:ext cx="67136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the Workflow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78546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project's workflow is meticulously designed to ensure a clear, efficient, and transparent process from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input to insightful visualisation.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9251"/>
            <a:ext cx="6521410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571399"/>
            <a:ext cx="25240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 &amp; Selection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2148" y="4000619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enter a keyword or choose a topic like "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climate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 or "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issues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 to start analysis.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79251"/>
            <a:ext cx="6521410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558" y="3571399"/>
            <a:ext cx="28392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Content Retrieval &amp; OCR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507486" y="394102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Articles are retrieved from a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local dataset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via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online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scraping,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513558" y="457604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OCR extracts text from images for processing.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53119"/>
            <a:ext cx="6521410" cy="7937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2148" y="5945267"/>
            <a:ext cx="34269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Text Preprocessing &amp; Analysis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992148" y="6374487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 is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preprocessed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then analyzed for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polarity, subjectivity, word count, and pronoun usage.</a:t>
            </a:r>
            <a:endParaRPr lang="en-US" sz="2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53119"/>
            <a:ext cx="6521410" cy="79379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13558" y="59452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 Presentation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7513558" y="6374487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Analytical results are shown as visual bar charts in 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Streamlit,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allowing easy interpretation of sentiment trends.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1F831D-F103-0D50-82A8-EF515547D672}"/>
              </a:ext>
            </a:extLst>
          </p:cNvPr>
          <p:cNvSpPr/>
          <p:nvPr/>
        </p:nvSpPr>
        <p:spPr>
          <a:xfrm>
            <a:off x="12717379" y="7652084"/>
            <a:ext cx="1913021" cy="577516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1331</Words>
  <Application>Microsoft Office PowerPoint</Application>
  <PresentationFormat>Custom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Outfit Extra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Keerthi Charu</cp:lastModifiedBy>
  <cp:revision>8</cp:revision>
  <dcterms:created xsi:type="dcterms:W3CDTF">2025-09-08T18:50:15Z</dcterms:created>
  <dcterms:modified xsi:type="dcterms:W3CDTF">2025-09-08T19:05:05Z</dcterms:modified>
</cp:coreProperties>
</file>